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6" r:id="rId2"/>
    <p:sldId id="280" r:id="rId3"/>
    <p:sldId id="282" r:id="rId4"/>
    <p:sldId id="283" r:id="rId5"/>
    <p:sldId id="287" r:id="rId6"/>
    <p:sldId id="257" r:id="rId7"/>
    <p:sldId id="281" r:id="rId8"/>
    <p:sldId id="259" r:id="rId9"/>
    <p:sldId id="271" r:id="rId10"/>
    <p:sldId id="260" r:id="rId11"/>
    <p:sldId id="261" r:id="rId12"/>
    <p:sldId id="269" r:id="rId13"/>
    <p:sldId id="262" r:id="rId14"/>
    <p:sldId id="270" r:id="rId15"/>
    <p:sldId id="273" r:id="rId16"/>
    <p:sldId id="274" r:id="rId17"/>
    <p:sldId id="275" r:id="rId18"/>
    <p:sldId id="263" r:id="rId19"/>
    <p:sldId id="264" r:id="rId20"/>
    <p:sldId id="265" r:id="rId21"/>
    <p:sldId id="266" r:id="rId22"/>
    <p:sldId id="267" r:id="rId23"/>
    <p:sldId id="288" r:id="rId24"/>
    <p:sldId id="289" r:id="rId25"/>
    <p:sldId id="277" r:id="rId26"/>
    <p:sldId id="268" r:id="rId27"/>
    <p:sldId id="284" r:id="rId28"/>
    <p:sldId id="279" r:id="rId29"/>
    <p:sldId id="292" r:id="rId30"/>
    <p:sldId id="285" r:id="rId31"/>
    <p:sldId id="286" r:id="rId32"/>
    <p:sldId id="290" r:id="rId33"/>
    <p:sldId id="291" r:id="rId34"/>
    <p:sldId id="293" r:id="rId35"/>
    <p:sldId id="29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http://en.wikipedia.org/wiki/Unit_testing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wikipedie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qb.org/downloads.html" TargetMode="External"/><Relationship Id="rId2" Type="http://schemas.openxmlformats.org/officeDocument/2006/relationships/hyperlink" Target="http://testovanisoftwar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uleworks.co.uk/testguide/BS7925-2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istqbexamcertification.com/" TargetMode="External"/><Relationship Id="rId2" Type="http://schemas.openxmlformats.org/officeDocument/2006/relationships/hyperlink" Target="http://www.istqb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/index.php?title=IEEE_830&amp;action=edit&amp;redlink=1" TargetMode="External"/><Relationship Id="rId13" Type="http://schemas.openxmlformats.org/officeDocument/2006/relationships/hyperlink" Target="http://cs.wikipedia.org/w/index.php?title=BS_7925-2&amp;action=edit&amp;redlink=1" TargetMode="External"/><Relationship Id="rId3" Type="http://schemas.openxmlformats.org/officeDocument/2006/relationships/hyperlink" Target="http://cs.wikipedia.org/w/index.php?title=IEEE_1008&amp;action=edit&amp;redlink=1" TargetMode="External"/><Relationship Id="rId7" Type="http://schemas.openxmlformats.org/officeDocument/2006/relationships/hyperlink" Target="http://cs.wikipedia.org/w/index.php?title=IEEE_1044-1&amp;action=edit&amp;redlink=1" TargetMode="External"/><Relationship Id="rId12" Type="http://schemas.openxmlformats.org/officeDocument/2006/relationships/hyperlink" Target="http://cs.wikipedia.org/w/index.php?title=BS_7925-1&amp;action=edit&amp;redlink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IEEE_1044&amp;action=edit&amp;redlink=1" TargetMode="External"/><Relationship Id="rId11" Type="http://schemas.openxmlformats.org/officeDocument/2006/relationships/hyperlink" Target="http://cs.wikipedia.org/w/index.php?title=IEEE_12207&amp;action=edit&amp;redlink=1" TargetMode="External"/><Relationship Id="rId5" Type="http://schemas.openxmlformats.org/officeDocument/2006/relationships/hyperlink" Target="http://cs.wikipedia.org/w/index.php?title=IEEE_1028&amp;action=edit&amp;redlink=1" TargetMode="External"/><Relationship Id="rId10" Type="http://schemas.openxmlformats.org/officeDocument/2006/relationships/hyperlink" Target="http://cs.wikipedia.org/w/index.php?title=IEEE_1061&amp;action=edit&amp;redlink=1" TargetMode="External"/><Relationship Id="rId4" Type="http://schemas.openxmlformats.org/officeDocument/2006/relationships/hyperlink" Target="http://cs.wikipedia.org/w/index.php?title=IEEE_1012&amp;action=edit&amp;redlink=1" TargetMode="External"/><Relationship Id="rId9" Type="http://schemas.openxmlformats.org/officeDocument/2006/relationships/hyperlink" Target="http://cs.wikipedia.org/w/index.php?title=IEEE_730&amp;action=edit&amp;redlink=1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ludwigsburg.de/mathematik/personal/spannagel/jacareto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A PROJEKTOVÁNÍ SYSTÉMŮ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Testování SW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Roman Danel</a:t>
            </a:r>
          </a:p>
          <a:p>
            <a:r>
              <a:rPr lang="cs-CZ" dirty="0" smtClean="0"/>
              <a:t>VŠB–TU Ostrava</a:t>
            </a:r>
          </a:p>
          <a:p>
            <a:r>
              <a:rPr lang="cs-CZ" sz="2600" smtClean="0"/>
              <a:t>Hornicko-geologická fakulta</a:t>
            </a:r>
            <a:endParaRPr lang="cs-CZ" sz="2600" dirty="0" smtClean="0"/>
          </a:p>
          <a:p>
            <a:r>
              <a:rPr lang="cs-CZ" sz="2100" dirty="0" smtClean="0"/>
              <a:t>Institut ekonomiky a systémů řízení</a:t>
            </a:r>
            <a:endParaRPr lang="cs-CZ" sz="21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6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Test hraničních podmínek </a:t>
            </a:r>
          </a:p>
          <a:p>
            <a:r>
              <a:rPr lang="cs-CZ" dirty="0" smtClean="0"/>
              <a:t>Test </a:t>
            </a:r>
            <a:r>
              <a:rPr lang="cs-CZ" dirty="0" err="1" smtClean="0"/>
              <a:t>subhraničních</a:t>
            </a:r>
            <a:r>
              <a:rPr lang="cs-CZ" dirty="0" smtClean="0"/>
              <a:t> podmínek – testování vnitřních omezení </a:t>
            </a:r>
          </a:p>
          <a:p>
            <a:r>
              <a:rPr lang="cs-CZ" dirty="0" smtClean="0"/>
              <a:t>Test výchozích, prázdných, nevyplněných a nulových hodnot </a:t>
            </a:r>
          </a:p>
          <a:p>
            <a:r>
              <a:rPr lang="cs-CZ" dirty="0" smtClean="0"/>
              <a:t>Test na zadání neplatných nebo nesmyslných údajů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stavů – logiky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Testování souběhu </a:t>
            </a:r>
            <a:r>
              <a:rPr lang="cs-CZ" dirty="0" smtClean="0"/>
              <a:t>(</a:t>
            </a:r>
            <a:r>
              <a:rPr lang="cs-CZ" dirty="0" err="1"/>
              <a:t>R</a:t>
            </a:r>
            <a:r>
              <a:rPr lang="cs-CZ" dirty="0" err="1" smtClean="0"/>
              <a:t>ace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ondition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Test opakováním</a:t>
            </a:r>
          </a:p>
          <a:p>
            <a:r>
              <a:rPr lang="cs-CZ" dirty="0" smtClean="0"/>
              <a:t>Stress test – nejhorší možné podmínky</a:t>
            </a:r>
          </a:p>
          <a:p>
            <a:r>
              <a:rPr lang="cs-CZ" dirty="0" smtClean="0"/>
              <a:t>Zátěžové testy (</a:t>
            </a:r>
            <a:r>
              <a:rPr lang="cs-CZ" dirty="0" err="1" smtClean="0"/>
              <a:t>Load</a:t>
            </a:r>
            <a:r>
              <a:rPr lang="cs-CZ" dirty="0" smtClean="0"/>
              <a:t> Test) – velký počet uživatelů/přístupů/transakcí…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Test, zda SW běží se všemi možnými kombinacemi HW</a:t>
            </a:r>
          </a:p>
          <a:p>
            <a:r>
              <a:rPr lang="cs-CZ" dirty="0" smtClean="0"/>
              <a:t>Lze využít publikované </a:t>
            </a:r>
            <a:r>
              <a:rPr lang="cs-CZ" smtClean="0"/>
              <a:t>HW specifikace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kompatibility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Souběh s jiným SW?</a:t>
            </a:r>
          </a:p>
          <a:p>
            <a:r>
              <a:rPr lang="cs-CZ" dirty="0" err="1" smtClean="0"/>
              <a:t>Backward</a:t>
            </a:r>
            <a:r>
              <a:rPr lang="cs-CZ" dirty="0" smtClean="0"/>
              <a:t> </a:t>
            </a:r>
            <a:r>
              <a:rPr lang="cs-CZ" dirty="0" err="1" smtClean="0"/>
              <a:t>compatibility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Forward</a:t>
            </a:r>
            <a:r>
              <a:rPr lang="cs-CZ" dirty="0" smtClean="0"/>
              <a:t> </a:t>
            </a:r>
            <a:r>
              <a:rPr lang="cs-CZ" dirty="0" err="1" smtClean="0"/>
              <a:t>compatibility</a:t>
            </a:r>
            <a:r>
              <a:rPr lang="cs-CZ" dirty="0" smtClean="0"/>
              <a:t>? (bude kompatibilní s budoucími verzemi)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Unit testy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Vývojář</a:t>
            </a:r>
          </a:p>
          <a:p>
            <a:r>
              <a:rPr lang="cs-CZ" dirty="0" smtClean="0"/>
              <a:t>Byly použity vhodné algoritmy, návrhové vzory </a:t>
            </a:r>
          </a:p>
          <a:p>
            <a:r>
              <a:rPr lang="cs-CZ" dirty="0" smtClean="0"/>
              <a:t>Ověření správnosti fungování dílčí části kódu</a:t>
            </a:r>
          </a:p>
          <a:p>
            <a:r>
              <a:rPr lang="cs-CZ" dirty="0" smtClean="0"/>
              <a:t>Unit – jednotka – samostatně testovatelná část aplikace</a:t>
            </a:r>
          </a:p>
          <a:p>
            <a:r>
              <a:rPr lang="cs-CZ" dirty="0" err="1" smtClean="0"/>
              <a:t>Stubs</a:t>
            </a:r>
            <a:r>
              <a:rPr lang="cs-CZ" dirty="0" smtClean="0"/>
              <a:t>, </a:t>
            </a:r>
            <a:r>
              <a:rPr lang="cs-CZ" dirty="0" err="1" smtClean="0"/>
              <a:t>mock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, </a:t>
            </a:r>
            <a:r>
              <a:rPr lang="cs-CZ" dirty="0" err="1" smtClean="0"/>
              <a:t>fakes</a:t>
            </a:r>
            <a:r>
              <a:rPr lang="cs-CZ" dirty="0" smtClean="0"/>
              <a:t>, …</a:t>
            </a:r>
          </a:p>
          <a:p>
            <a:r>
              <a:rPr lang="cs-CZ" dirty="0" err="1" smtClean="0"/>
              <a:t>Scrum</a:t>
            </a:r>
            <a:r>
              <a:rPr lang="cs-CZ" dirty="0" smtClean="0"/>
              <a:t>, TDD – unit testy se vytvářejí před kódem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Unit testy se používají při regresním testování</a:t>
            </a:r>
          </a:p>
          <a:p>
            <a:r>
              <a:rPr lang="cs-CZ" dirty="0" err="1" smtClean="0"/>
              <a:t>Refactoring</a:t>
            </a:r>
            <a:endParaRPr lang="cs-CZ" dirty="0" smtClean="0"/>
          </a:p>
          <a:p>
            <a:r>
              <a:rPr lang="cs-CZ" dirty="0" smtClean="0"/>
              <a:t>V OOP je unit test většinou test metod třídy, ve strukturovaném modul, funkce…</a:t>
            </a:r>
          </a:p>
          <a:p>
            <a:r>
              <a:rPr lang="cs-CZ" dirty="0" smtClean="0"/>
              <a:t>Parametrizované unit testy – pak lze automatizovaně generovat vstupy (např. </a:t>
            </a:r>
            <a:r>
              <a:rPr lang="cs-CZ" dirty="0" err="1" smtClean="0"/>
              <a:t>QuickCheck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Základ pro Test-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testy – příklad testu v Javě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dirty="0" smtClean="0"/>
              <a:t>public </a:t>
            </a:r>
            <a:r>
              <a:rPr lang="cs-CZ" sz="2400" dirty="0" err="1" smtClean="0"/>
              <a:t>class</a:t>
            </a:r>
            <a:r>
              <a:rPr lang="cs-CZ" sz="2400" dirty="0" smtClean="0"/>
              <a:t> </a:t>
            </a:r>
            <a:r>
              <a:rPr lang="cs-CZ" sz="2400" dirty="0" err="1" smtClean="0"/>
              <a:t>TestAdder</a:t>
            </a:r>
            <a:r>
              <a:rPr lang="cs-CZ" sz="2400" dirty="0" smtClean="0"/>
              <a:t> { </a:t>
            </a:r>
          </a:p>
          <a:p>
            <a:pPr>
              <a:buNone/>
            </a:pPr>
            <a:r>
              <a:rPr lang="cs-CZ" sz="2400" dirty="0" smtClean="0"/>
              <a:t>	//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add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positive </a:t>
            </a:r>
            <a:r>
              <a:rPr lang="cs-CZ" sz="2400" dirty="0" err="1" smtClean="0"/>
              <a:t>numbers</a:t>
            </a:r>
            <a:r>
              <a:rPr lang="cs-CZ" sz="2400" dirty="0" smtClean="0"/>
              <a:t> 1 </a:t>
            </a:r>
            <a:r>
              <a:rPr lang="cs-CZ" sz="2400" dirty="0" err="1" smtClean="0"/>
              <a:t>and</a:t>
            </a:r>
            <a:r>
              <a:rPr lang="cs-CZ" sz="2400" dirty="0" smtClean="0"/>
              <a:t> 1? </a:t>
            </a:r>
          </a:p>
          <a:p>
            <a:pPr>
              <a:buNone/>
            </a:pPr>
            <a:r>
              <a:rPr lang="cs-CZ" sz="2400" dirty="0" smtClean="0"/>
              <a:t>     public </a:t>
            </a:r>
            <a:r>
              <a:rPr lang="cs-CZ" sz="2400" dirty="0" err="1" smtClean="0"/>
              <a:t>void</a:t>
            </a:r>
            <a:r>
              <a:rPr lang="cs-CZ" sz="2400" dirty="0" smtClean="0"/>
              <a:t> </a:t>
            </a:r>
            <a:r>
              <a:rPr lang="cs-CZ" sz="2400" dirty="0" err="1" smtClean="0"/>
              <a:t>testSumPositiveNumbersOneAndOne</a:t>
            </a:r>
            <a:r>
              <a:rPr lang="cs-CZ" sz="2400" dirty="0" smtClean="0"/>
              <a:t>() { </a:t>
            </a:r>
          </a:p>
          <a:p>
            <a:pPr>
              <a:buNone/>
            </a:pPr>
            <a:r>
              <a:rPr lang="cs-CZ" sz="2400" dirty="0" smtClean="0"/>
              <a:t>            </a:t>
            </a:r>
            <a:r>
              <a:rPr lang="cs-CZ" sz="2400" dirty="0" err="1" smtClean="0"/>
              <a:t>Adder</a:t>
            </a:r>
            <a:r>
              <a:rPr lang="cs-CZ" sz="2400" dirty="0" smtClean="0"/>
              <a:t> </a:t>
            </a:r>
            <a:r>
              <a:rPr lang="cs-CZ" sz="2400" dirty="0" err="1" smtClean="0"/>
              <a:t>adder</a:t>
            </a:r>
            <a:r>
              <a:rPr lang="cs-CZ" sz="2400" dirty="0" smtClean="0"/>
              <a:t> = </a:t>
            </a:r>
            <a:r>
              <a:rPr lang="cs-CZ" sz="2400" dirty="0" err="1" smtClean="0"/>
              <a:t>new</a:t>
            </a:r>
            <a:r>
              <a:rPr lang="cs-CZ" sz="2400" dirty="0" smtClean="0"/>
              <a:t> </a:t>
            </a:r>
            <a:r>
              <a:rPr lang="cs-CZ" sz="2400" dirty="0" err="1" smtClean="0"/>
              <a:t>AdderImpl</a:t>
            </a:r>
            <a:r>
              <a:rPr lang="cs-CZ" sz="2400" dirty="0" smtClean="0"/>
              <a:t>(); </a:t>
            </a:r>
          </a:p>
          <a:p>
            <a:pPr>
              <a:buNone/>
            </a:pPr>
            <a:r>
              <a:rPr lang="cs-CZ" sz="2400" dirty="0" smtClean="0"/>
              <a:t>            </a:t>
            </a:r>
            <a:r>
              <a:rPr lang="cs-CZ" sz="2400" dirty="0" err="1" smtClean="0"/>
              <a:t>assert</a:t>
            </a:r>
            <a:r>
              <a:rPr lang="cs-CZ" sz="2400" dirty="0" smtClean="0"/>
              <a:t>(</a:t>
            </a:r>
            <a:r>
              <a:rPr lang="cs-CZ" sz="2400" dirty="0" err="1" smtClean="0"/>
              <a:t>adder.add</a:t>
            </a:r>
            <a:r>
              <a:rPr lang="cs-CZ" sz="2400" dirty="0" smtClean="0"/>
              <a:t>(1, </a:t>
            </a:r>
            <a:r>
              <a:rPr lang="cs-CZ" sz="2400" dirty="0" err="1" smtClean="0"/>
              <a:t>1</a:t>
            </a:r>
            <a:r>
              <a:rPr lang="cs-CZ" sz="2400" dirty="0" smtClean="0"/>
              <a:t>) == 2);</a:t>
            </a:r>
          </a:p>
          <a:p>
            <a:pPr>
              <a:buNone/>
            </a:pPr>
            <a:r>
              <a:rPr lang="cs-CZ" sz="2400" dirty="0" smtClean="0"/>
              <a:t>      } </a:t>
            </a:r>
          </a:p>
          <a:p>
            <a:pPr>
              <a:buNone/>
            </a:pPr>
            <a:r>
              <a:rPr lang="cs-CZ" sz="2400" dirty="0" smtClean="0"/>
              <a:t>     //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add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positive </a:t>
            </a:r>
            <a:r>
              <a:rPr lang="cs-CZ" sz="2400" dirty="0" err="1" smtClean="0"/>
              <a:t>numbers</a:t>
            </a:r>
            <a:r>
              <a:rPr lang="cs-CZ" sz="2400" dirty="0" smtClean="0"/>
              <a:t> 1 </a:t>
            </a:r>
            <a:r>
              <a:rPr lang="cs-CZ" sz="2400" dirty="0" err="1" smtClean="0"/>
              <a:t>and</a:t>
            </a:r>
            <a:r>
              <a:rPr lang="cs-CZ" sz="2400" dirty="0" smtClean="0"/>
              <a:t> 2? </a:t>
            </a:r>
          </a:p>
          <a:p>
            <a:pPr>
              <a:buNone/>
            </a:pPr>
            <a:r>
              <a:rPr lang="cs-CZ" sz="2400" dirty="0" smtClean="0"/>
              <a:t>     public </a:t>
            </a:r>
            <a:r>
              <a:rPr lang="cs-CZ" sz="2400" dirty="0" err="1" smtClean="0"/>
              <a:t>void</a:t>
            </a:r>
            <a:r>
              <a:rPr lang="cs-CZ" sz="2400" dirty="0" smtClean="0"/>
              <a:t> </a:t>
            </a:r>
            <a:r>
              <a:rPr lang="cs-CZ" sz="2400" dirty="0" err="1" smtClean="0"/>
              <a:t>testSumPositiveNumbersOneAndTwo</a:t>
            </a:r>
            <a:r>
              <a:rPr lang="cs-CZ" sz="2400" dirty="0" smtClean="0"/>
              <a:t>() { </a:t>
            </a:r>
          </a:p>
          <a:p>
            <a:pPr>
              <a:buNone/>
            </a:pPr>
            <a:r>
              <a:rPr lang="cs-CZ" sz="2400" dirty="0" smtClean="0"/>
              <a:t>              </a:t>
            </a:r>
            <a:r>
              <a:rPr lang="cs-CZ" sz="2400" dirty="0" err="1" smtClean="0"/>
              <a:t>Adder</a:t>
            </a:r>
            <a:r>
              <a:rPr lang="cs-CZ" sz="2400" dirty="0" smtClean="0"/>
              <a:t> </a:t>
            </a:r>
            <a:r>
              <a:rPr lang="cs-CZ" sz="2400" dirty="0" err="1" smtClean="0"/>
              <a:t>adder</a:t>
            </a:r>
            <a:r>
              <a:rPr lang="cs-CZ" sz="2400" dirty="0" smtClean="0"/>
              <a:t> = </a:t>
            </a:r>
            <a:r>
              <a:rPr lang="cs-CZ" sz="2400" dirty="0" err="1" smtClean="0"/>
              <a:t>new</a:t>
            </a:r>
            <a:r>
              <a:rPr lang="cs-CZ" sz="2400" dirty="0" smtClean="0"/>
              <a:t> </a:t>
            </a:r>
            <a:r>
              <a:rPr lang="cs-CZ" sz="2400" dirty="0" err="1" smtClean="0"/>
              <a:t>AdderImpl</a:t>
            </a:r>
            <a:r>
              <a:rPr lang="cs-CZ" sz="2400" dirty="0" smtClean="0"/>
              <a:t>(); </a:t>
            </a:r>
          </a:p>
          <a:p>
            <a:pPr>
              <a:buNone/>
            </a:pPr>
            <a:r>
              <a:rPr lang="cs-CZ" sz="2400" dirty="0" smtClean="0"/>
              <a:t>              </a:t>
            </a:r>
            <a:r>
              <a:rPr lang="cs-CZ" sz="2400" dirty="0" err="1" smtClean="0"/>
              <a:t>assert</a:t>
            </a:r>
            <a:r>
              <a:rPr lang="cs-CZ" sz="2400" dirty="0" smtClean="0"/>
              <a:t>(</a:t>
            </a:r>
            <a:r>
              <a:rPr lang="cs-CZ" sz="2400" dirty="0" err="1" smtClean="0"/>
              <a:t>adder.add</a:t>
            </a:r>
            <a:r>
              <a:rPr lang="cs-CZ" sz="2400" dirty="0" smtClean="0"/>
              <a:t>(1, 2) == 3); </a:t>
            </a:r>
          </a:p>
          <a:p>
            <a:pPr>
              <a:buNone/>
            </a:pPr>
            <a:r>
              <a:rPr lang="cs-CZ" sz="2400" dirty="0" smtClean="0"/>
              <a:t>       }</a:t>
            </a:r>
          </a:p>
          <a:p>
            <a:pPr>
              <a:buNone/>
            </a:pPr>
            <a:r>
              <a:rPr lang="cs-CZ" sz="2400" dirty="0" smtClean="0"/>
              <a:t>}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 pro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 smtClean="0"/>
              <a:t>interface </a:t>
            </a:r>
            <a:r>
              <a:rPr lang="cs-CZ" dirty="0" err="1" smtClean="0"/>
              <a:t>Adder</a:t>
            </a:r>
            <a:r>
              <a:rPr lang="cs-CZ" dirty="0" smtClean="0"/>
              <a:t> { </a:t>
            </a:r>
          </a:p>
          <a:p>
            <a:pPr>
              <a:buNone/>
            </a:pPr>
            <a:r>
              <a:rPr lang="cs-CZ" dirty="0" smtClean="0"/>
              <a:t>        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add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a, </a:t>
            </a:r>
            <a:r>
              <a:rPr lang="cs-CZ" dirty="0" err="1" smtClean="0"/>
              <a:t>int</a:t>
            </a:r>
            <a:r>
              <a:rPr lang="cs-CZ" dirty="0" smtClean="0"/>
              <a:t> b); </a:t>
            </a:r>
          </a:p>
          <a:p>
            <a:pPr>
              <a:buNone/>
            </a:pPr>
            <a:r>
              <a:rPr lang="cs-CZ" dirty="0" smtClean="0"/>
              <a:t>} </a:t>
            </a:r>
          </a:p>
          <a:p>
            <a:pPr>
              <a:buNone/>
            </a:pP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AdderImpl</a:t>
            </a:r>
            <a:r>
              <a:rPr lang="cs-CZ" dirty="0" smtClean="0"/>
              <a:t> </a:t>
            </a:r>
            <a:r>
              <a:rPr lang="cs-CZ" dirty="0" err="1" smtClean="0"/>
              <a:t>implements</a:t>
            </a:r>
            <a:r>
              <a:rPr lang="cs-CZ" dirty="0" smtClean="0"/>
              <a:t> </a:t>
            </a:r>
            <a:r>
              <a:rPr lang="cs-CZ" dirty="0" err="1" smtClean="0"/>
              <a:t>Adder</a:t>
            </a:r>
            <a:r>
              <a:rPr lang="cs-CZ" dirty="0" smtClean="0"/>
              <a:t> { 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add</a:t>
            </a:r>
            <a:r>
              <a:rPr lang="cs-CZ" dirty="0" smtClean="0"/>
              <a:t>(</a:t>
            </a:r>
            <a:r>
              <a:rPr lang="cs-CZ" dirty="0" err="1" smtClean="0"/>
              <a:t>int</a:t>
            </a:r>
            <a:r>
              <a:rPr lang="cs-CZ" dirty="0" smtClean="0"/>
              <a:t> a, </a:t>
            </a:r>
            <a:r>
              <a:rPr lang="cs-CZ" dirty="0" err="1" smtClean="0"/>
              <a:t>int</a:t>
            </a:r>
            <a:r>
              <a:rPr lang="cs-CZ" dirty="0" smtClean="0"/>
              <a:t> b)  { 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return</a:t>
            </a:r>
            <a:r>
              <a:rPr lang="cs-CZ" dirty="0" smtClean="0"/>
              <a:t> a + b; </a:t>
            </a:r>
          </a:p>
          <a:p>
            <a:pPr>
              <a:buNone/>
            </a:pPr>
            <a:r>
              <a:rPr lang="cs-CZ" dirty="0" smtClean="0"/>
              <a:t>       } </a:t>
            </a:r>
          </a:p>
          <a:p>
            <a:pPr>
              <a:buNone/>
            </a:pPr>
            <a:r>
              <a:rPr lang="cs-CZ" dirty="0" smtClean="0"/>
              <a:t>}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</a:t>
            </a:r>
            <a:r>
              <a:rPr lang="cs-CZ" dirty="0" err="1" smtClean="0"/>
              <a:t>multilanguage</a:t>
            </a:r>
            <a:r>
              <a:rPr lang="cs-CZ" dirty="0" smtClean="0"/>
              <a:t>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Lokalizace aplikace</a:t>
            </a:r>
          </a:p>
          <a:p>
            <a:r>
              <a:rPr lang="cs-CZ" dirty="0" smtClean="0"/>
              <a:t>Lokalizace dat</a:t>
            </a:r>
          </a:p>
          <a:p>
            <a:r>
              <a:rPr lang="cs-CZ" dirty="0" smtClean="0"/>
              <a:t>UNICODE</a:t>
            </a:r>
          </a:p>
          <a:p>
            <a:r>
              <a:rPr lang="cs-CZ" dirty="0" smtClean="0"/>
              <a:t>Doporučení: texty nedávat do kódu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Multilanguage</a:t>
            </a:r>
            <a:r>
              <a:rPr lang="cs-CZ" dirty="0" smtClean="0"/>
              <a:t> - formátování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měrné jednotky </a:t>
            </a:r>
          </a:p>
          <a:p>
            <a:r>
              <a:rPr lang="cs-CZ" dirty="0" smtClean="0"/>
              <a:t>číselné údaje </a:t>
            </a:r>
          </a:p>
          <a:p>
            <a:r>
              <a:rPr lang="cs-CZ" dirty="0" smtClean="0"/>
              <a:t>měna (symbol a jeho umístění) </a:t>
            </a:r>
          </a:p>
          <a:p>
            <a:r>
              <a:rPr lang="cs-CZ" dirty="0" smtClean="0"/>
              <a:t>zobrazení </a:t>
            </a:r>
            <a:r>
              <a:rPr lang="cs-CZ" dirty="0" err="1" smtClean="0"/>
              <a:t>datumu</a:t>
            </a:r>
            <a:r>
              <a:rPr lang="cs-CZ" dirty="0" smtClean="0"/>
              <a:t> </a:t>
            </a:r>
          </a:p>
          <a:p>
            <a:r>
              <a:rPr lang="cs-CZ" dirty="0" smtClean="0"/>
              <a:t>zobrazení času (12/24) </a:t>
            </a:r>
          </a:p>
          <a:p>
            <a:r>
              <a:rPr lang="cs-CZ" dirty="0" smtClean="0"/>
              <a:t>kalendář (juliánský, gregoriánský, arabský…) </a:t>
            </a:r>
          </a:p>
          <a:p>
            <a:r>
              <a:rPr lang="pl-PL" dirty="0" smtClean="0"/>
              <a:t>adresy (např. tvar PSČ) </a:t>
            </a:r>
          </a:p>
          <a:p>
            <a:r>
              <a:rPr lang="cs-CZ" dirty="0" smtClean="0"/>
              <a:t>telefonní čísla </a:t>
            </a:r>
          </a:p>
          <a:p>
            <a:r>
              <a:rPr lang="cs-CZ" dirty="0" smtClean="0"/>
              <a:t>velikost papíru a obálek pro tisk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PATTON, R. Testování softwaru. </a:t>
            </a:r>
            <a:r>
              <a:rPr lang="cs-CZ" dirty="0" err="1" smtClean="0"/>
              <a:t>Vyd</a:t>
            </a:r>
            <a:r>
              <a:rPr lang="cs-CZ" dirty="0" smtClean="0"/>
              <a:t>. 1. Praha: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2002, </a:t>
            </a:r>
            <a:r>
              <a:rPr lang="cs-CZ" dirty="0" err="1" smtClean="0"/>
              <a:t>xiv</a:t>
            </a:r>
            <a:r>
              <a:rPr lang="cs-CZ" dirty="0" smtClean="0"/>
              <a:t>, 313 s. Programování. ISBN 80-722-6636-5.</a:t>
            </a:r>
          </a:p>
          <a:p>
            <a:r>
              <a:rPr lang="cs-CZ" dirty="0" smtClean="0">
                <a:hlinkClick r:id="rId2"/>
              </a:rPr>
              <a:t>http://testovanisoftwaru.cz/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istqb.org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downloads.html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ruleworks.co.uk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testguide</a:t>
            </a:r>
            <a:r>
              <a:rPr lang="cs-CZ" dirty="0" smtClean="0">
                <a:hlinkClick r:id="rId4"/>
              </a:rPr>
              <a:t>/BS7925-2.htm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283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použitelnosti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Ovládání</a:t>
            </a:r>
          </a:p>
          <a:p>
            <a:r>
              <a:rPr lang="cs-CZ" dirty="0" smtClean="0"/>
              <a:t>Konzistence</a:t>
            </a:r>
          </a:p>
          <a:p>
            <a:r>
              <a:rPr lang="cs-CZ" dirty="0" smtClean="0"/>
              <a:t>Flexibilita</a:t>
            </a:r>
          </a:p>
          <a:p>
            <a:r>
              <a:rPr lang="cs-CZ" dirty="0" smtClean="0"/>
              <a:t>Dodržování standardů</a:t>
            </a:r>
          </a:p>
          <a:p>
            <a:r>
              <a:rPr lang="cs-CZ" dirty="0" smtClean="0"/>
              <a:t>Podpora pro handicapované</a:t>
            </a:r>
          </a:p>
          <a:p>
            <a:r>
              <a:rPr lang="cs-CZ" dirty="0" smtClean="0"/>
              <a:t>Soulad s dokumentací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typy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Downgrade</a:t>
            </a:r>
            <a:r>
              <a:rPr lang="cs-CZ" dirty="0" smtClean="0"/>
              <a:t> test – lze se vrátit k předchozí verzi?</a:t>
            </a:r>
          </a:p>
          <a:p>
            <a:r>
              <a:rPr lang="cs-CZ" dirty="0" smtClean="0"/>
              <a:t>Test instalace</a:t>
            </a:r>
          </a:p>
          <a:p>
            <a:r>
              <a:rPr lang="cs-CZ" dirty="0" smtClean="0"/>
              <a:t>Long term test – jak se chová systém běží-li delší dobu bez přerušení</a:t>
            </a:r>
          </a:p>
          <a:p>
            <a:r>
              <a:rPr lang="cs-CZ" dirty="0" smtClean="0"/>
              <a:t>Akceptační testy</a:t>
            </a:r>
          </a:p>
          <a:p>
            <a:r>
              <a:rPr lang="cs-CZ" dirty="0" smtClean="0"/>
              <a:t>Performance test (rychlost odpovědi)</a:t>
            </a:r>
          </a:p>
          <a:p>
            <a:r>
              <a:rPr lang="cs-CZ" dirty="0" err="1" smtClean="0"/>
              <a:t>Security</a:t>
            </a:r>
            <a:r>
              <a:rPr lang="cs-CZ" dirty="0" smtClean="0"/>
              <a:t> test – test bezpečnosti</a:t>
            </a:r>
          </a:p>
          <a:p>
            <a:r>
              <a:rPr lang="cs-CZ" dirty="0" err="1" smtClean="0"/>
              <a:t>Recovery</a:t>
            </a:r>
            <a:r>
              <a:rPr lang="cs-CZ" dirty="0" smtClean="0"/>
              <a:t> test – obnova po výpadku</a:t>
            </a:r>
          </a:p>
          <a:p>
            <a:r>
              <a:rPr lang="cs-CZ" dirty="0" err="1" smtClean="0"/>
              <a:t>Smoke</a:t>
            </a:r>
            <a:r>
              <a:rPr lang="cs-CZ" dirty="0" smtClean="0"/>
              <a:t> test („zahořovací“)</a:t>
            </a:r>
          </a:p>
          <a:p>
            <a:r>
              <a:rPr lang="cs-CZ" dirty="0" smtClean="0"/>
              <a:t>Regresní testy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Automatizace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Monitor</a:t>
            </a:r>
          </a:p>
          <a:p>
            <a:r>
              <a:rPr lang="cs-CZ" dirty="0" smtClean="0"/>
              <a:t>Ovladač (např. skript nahrazující klávesnici)</a:t>
            </a:r>
          </a:p>
          <a:p>
            <a:r>
              <a:rPr lang="cs-CZ" dirty="0" smtClean="0"/>
              <a:t>Maketa (</a:t>
            </a:r>
            <a:r>
              <a:rPr lang="cs-CZ" dirty="0" err="1" smtClean="0"/>
              <a:t>Stub</a:t>
            </a:r>
            <a:r>
              <a:rPr lang="cs-CZ" dirty="0" smtClean="0"/>
              <a:t>) </a:t>
            </a:r>
          </a:p>
          <a:p>
            <a:r>
              <a:rPr lang="cs-CZ" dirty="0" smtClean="0"/>
              <a:t>Emulátor (např. tiskárny)</a:t>
            </a:r>
          </a:p>
          <a:p>
            <a:r>
              <a:rPr lang="cs-CZ" dirty="0" smtClean="0"/>
              <a:t>Záznam maker</a:t>
            </a:r>
          </a:p>
          <a:p>
            <a:r>
              <a:rPr lang="cs-CZ" dirty="0" smtClean="0"/>
              <a:t>Nástroje pro zátěžové testy</a:t>
            </a:r>
          </a:p>
          <a:p>
            <a:r>
              <a:rPr lang="cs-CZ" dirty="0" smtClean="0"/>
              <a:t>Nástroje typu „hloupá opice“ - klikání</a:t>
            </a:r>
          </a:p>
          <a:p>
            <a:r>
              <a:rPr lang="cs-CZ" dirty="0" smtClean="0"/>
              <a:t>Nástroje typu „polointeligentní opice“ – rozpozná nalezenou chybu</a:t>
            </a:r>
          </a:p>
          <a:p>
            <a:r>
              <a:rPr lang="cs-CZ" dirty="0" smtClean="0"/>
              <a:t>Nástroje typu „inteligentní opice“ – ví, co dělá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Plánování testovacích</a:t>
            </a:r>
            <a:br>
              <a:rPr lang="cs-CZ" dirty="0" smtClean="0"/>
            </a:br>
            <a:r>
              <a:rPr lang="cs-CZ" dirty="0" smtClean="0"/>
              <a:t> případů (Test Case)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Důvody:</a:t>
            </a:r>
          </a:p>
          <a:p>
            <a:pPr lvl="1"/>
            <a:r>
              <a:rPr lang="cs-CZ" dirty="0" smtClean="0"/>
              <a:t>Organizace testování</a:t>
            </a:r>
          </a:p>
          <a:p>
            <a:pPr lvl="1"/>
            <a:r>
              <a:rPr lang="cs-CZ" dirty="0" smtClean="0"/>
              <a:t>Opakovatelnost</a:t>
            </a:r>
          </a:p>
          <a:p>
            <a:pPr lvl="1"/>
            <a:r>
              <a:rPr lang="cs-CZ" dirty="0" smtClean="0"/>
              <a:t>Sledovatelnost</a:t>
            </a:r>
          </a:p>
          <a:p>
            <a:pPr lvl="1"/>
            <a:r>
              <a:rPr lang="cs-CZ" dirty="0" smtClean="0"/>
              <a:t>Dokazatelnost</a:t>
            </a:r>
          </a:p>
          <a:p>
            <a:pPr lvl="1"/>
            <a:r>
              <a:rPr lang="cs-CZ" dirty="0" smtClean="0"/>
              <a:t>Co dělat v případě, že testy neprobíhají podle očekávání</a:t>
            </a:r>
          </a:p>
          <a:p>
            <a:r>
              <a:rPr lang="cs-CZ" dirty="0" smtClean="0"/>
              <a:t>Příprava, zahájení, provedení, ukončení testů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Otevřená</a:t>
            </a:r>
          </a:p>
          <a:p>
            <a:r>
              <a:rPr lang="cs-CZ" dirty="0" smtClean="0"/>
              <a:t>Vyřešená</a:t>
            </a:r>
          </a:p>
          <a:p>
            <a:r>
              <a:rPr lang="cs-CZ" dirty="0" smtClean="0"/>
              <a:t>Uzavřená</a:t>
            </a:r>
          </a:p>
          <a:p>
            <a:r>
              <a:rPr lang="cs-CZ" dirty="0" smtClean="0"/>
              <a:t>Revize chyby</a:t>
            </a:r>
          </a:p>
          <a:p>
            <a:r>
              <a:rPr lang="cs-CZ" dirty="0" smtClean="0"/>
              <a:t>Odložená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Alfa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Testování aplikace reálnými uživateli</a:t>
            </a:r>
          </a:p>
          <a:p>
            <a:r>
              <a:rPr lang="cs-CZ" dirty="0" smtClean="0"/>
              <a:t>Oproti beta testům se očekává, že aplikace ještě obsahuje závažné chyby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Beta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Zapojení externích osob do testování – např. potenciální uživatelé</a:t>
            </a:r>
          </a:p>
          <a:p>
            <a:r>
              <a:rPr lang="cs-CZ" dirty="0" smtClean="0"/>
              <a:t>Výhoda – lze otestovat i v HW kombinacích, které autor nemá k dispozici</a:t>
            </a:r>
          </a:p>
          <a:p>
            <a:r>
              <a:rPr lang="cs-CZ" dirty="0" smtClean="0"/>
              <a:t>Nevýhoda – nemusí otestovat systematicky vše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Případové studie</a:t>
            </a:r>
          </a:p>
          <a:p>
            <a:r>
              <a:rPr lang="cs-CZ" dirty="0" smtClean="0"/>
              <a:t>Jak problém řešili jiní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061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neopravení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na to dost času</a:t>
            </a:r>
          </a:p>
          <a:p>
            <a:r>
              <a:rPr lang="cs-CZ" dirty="0" smtClean="0"/>
              <a:t>Ve skutečnosti do není chyba</a:t>
            </a:r>
          </a:p>
          <a:p>
            <a:r>
              <a:rPr lang="cs-CZ" dirty="0" smtClean="0"/>
              <a:t>Oprava je příliš riskantní</a:t>
            </a:r>
          </a:p>
          <a:p>
            <a:r>
              <a:rPr lang="cs-CZ" dirty="0" smtClean="0"/>
              <a:t>Oprava nestojí za 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567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Pravidelné ověřování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Každodenní </a:t>
            </a:r>
            <a:r>
              <a:rPr lang="cs-CZ" dirty="0" err="1" smtClean="0"/>
              <a:t>build</a:t>
            </a:r>
            <a:r>
              <a:rPr lang="cs-CZ" dirty="0" smtClean="0"/>
              <a:t> – překlad všech součástí produktu</a:t>
            </a:r>
          </a:p>
          <a:p>
            <a:r>
              <a:rPr lang="cs-CZ" dirty="0" smtClean="0"/>
              <a:t>Unit testy</a:t>
            </a:r>
          </a:p>
          <a:p>
            <a:r>
              <a:rPr lang="cs-CZ" dirty="0" err="1" smtClean="0"/>
              <a:t>Smoke</a:t>
            </a:r>
            <a:r>
              <a:rPr lang="cs-CZ" dirty="0" smtClean="0"/>
              <a:t> test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chyby – Intel Pentium, 1994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(4195835 / 3145727 ) * 3145727 – 4195835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Sw chyba v čipu – 30.10.1994, T. </a:t>
            </a:r>
            <a:r>
              <a:rPr lang="cs-CZ" sz="2800" dirty="0" err="1" smtClean="0"/>
              <a:t>Nicely</a:t>
            </a:r>
            <a:endParaRPr lang="cs-CZ" sz="2800" dirty="0" smtClean="0"/>
          </a:p>
          <a:p>
            <a:r>
              <a:rPr lang="cs-CZ" sz="2800" dirty="0" smtClean="0"/>
              <a:t>Náklady na odstranění chyby – náhrada prodaných čipů - 400 mil. USD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9092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Certifikace - ISTQB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www.istqb.org</a:t>
            </a:r>
            <a:endParaRPr lang="cs-CZ" dirty="0" smtClean="0"/>
          </a:p>
          <a:p>
            <a:r>
              <a:rPr lang="cs-CZ" dirty="0">
                <a:hlinkClick r:id="rId3"/>
              </a:rPr>
              <a:t>http://istqbexamcertification.com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err="1"/>
              <a:t>S</a:t>
            </a:r>
            <a:r>
              <a:rPr lang="cs-CZ" dirty="0" err="1" smtClean="0"/>
              <a:t>tate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r>
              <a:rPr lang="cs-CZ" dirty="0" smtClean="0"/>
              <a:t> (pokrytí příkazů)</a:t>
            </a:r>
          </a:p>
          <a:p>
            <a:pPr lvl="1"/>
            <a:r>
              <a:rPr lang="cs-CZ" dirty="0" smtClean="0"/>
              <a:t>Brach/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r>
              <a:rPr lang="cs-CZ" dirty="0" smtClean="0"/>
              <a:t> (pokrytí rozhodování)</a:t>
            </a:r>
          </a:p>
          <a:p>
            <a:pPr lvl="1"/>
            <a:r>
              <a:rPr lang="cs-CZ" dirty="0" err="1" smtClean="0"/>
              <a:t>Patch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r>
              <a:rPr lang="cs-CZ" dirty="0" smtClean="0"/>
              <a:t> (pokrytí cest)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908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ANSI/IEEE 829/1983 – Software Test </a:t>
            </a:r>
            <a:r>
              <a:rPr lang="cs-CZ" dirty="0" err="1" smtClean="0"/>
              <a:t>Documentation</a:t>
            </a:r>
            <a:endParaRPr lang="cs-CZ" dirty="0" smtClean="0"/>
          </a:p>
          <a:p>
            <a:r>
              <a:rPr lang="cs-CZ" dirty="0" smtClean="0"/>
              <a:t>Testovací plán</a:t>
            </a:r>
          </a:p>
          <a:p>
            <a:pPr lvl="1"/>
            <a:r>
              <a:rPr lang="cs-CZ" dirty="0" smtClean="0"/>
              <a:t>jak bude testování provedeno (včetně prostředí a konfigurací).</a:t>
            </a:r>
          </a:p>
          <a:p>
            <a:pPr lvl="1"/>
            <a:r>
              <a:rPr lang="cs-CZ" dirty="0" smtClean="0"/>
              <a:t>Kdo bude testovat</a:t>
            </a:r>
          </a:p>
          <a:p>
            <a:pPr lvl="1"/>
            <a:r>
              <a:rPr lang="cs-CZ" dirty="0" smtClean="0"/>
              <a:t>Co je předmětem testování</a:t>
            </a:r>
          </a:p>
          <a:p>
            <a:pPr lvl="1"/>
            <a:r>
              <a:rPr lang="cs-CZ" dirty="0" smtClean="0"/>
              <a:t>Jak dlouho bude testování probíhat</a:t>
            </a:r>
          </a:p>
          <a:p>
            <a:pPr lvl="1"/>
            <a:r>
              <a:rPr lang="cs-CZ" dirty="0" smtClean="0"/>
              <a:t>Jaké bude pokrytí testy, například: Jakou úroveň kvality vyžadujeme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>
                <a:hlinkClick r:id="rId3" tooltip="IEEE 1008 (stránka neexistuje)"/>
              </a:rPr>
              <a:t>IEEE 1008</a:t>
            </a:r>
            <a:r>
              <a:rPr lang="cs-CZ" dirty="0" smtClean="0"/>
              <a:t>, norma </a:t>
            </a:r>
            <a:r>
              <a:rPr lang="cs-CZ" dirty="0" err="1" smtClean="0"/>
              <a:t>for</a:t>
            </a:r>
            <a:r>
              <a:rPr lang="cs-CZ" dirty="0" smtClean="0"/>
              <a:t> unit </a:t>
            </a:r>
            <a:r>
              <a:rPr lang="cs-CZ" dirty="0" err="1" smtClean="0"/>
              <a:t>testing</a:t>
            </a:r>
            <a:endParaRPr lang="cs-CZ" dirty="0" smtClean="0"/>
          </a:p>
          <a:p>
            <a:r>
              <a:rPr lang="cs-CZ" b="1" dirty="0" smtClean="0">
                <a:hlinkClick r:id="rId4" tooltip="IEEE 1012 (stránka neexistuje)"/>
              </a:rPr>
              <a:t>IEEE 1012</a:t>
            </a:r>
            <a:r>
              <a:rPr lang="cs-CZ" dirty="0" smtClean="0"/>
              <a:t>, norma pro validace a verifikaci softwaru</a:t>
            </a:r>
          </a:p>
          <a:p>
            <a:r>
              <a:rPr lang="cs-CZ" b="1" dirty="0" smtClean="0">
                <a:hlinkClick r:id="rId5" tooltip="IEEE 1028 (stránka neexistuje)"/>
              </a:rPr>
              <a:t>IEEE 1028</a:t>
            </a:r>
            <a:r>
              <a:rPr lang="cs-CZ" dirty="0" smtClean="0"/>
              <a:t>, norma inspekci softwaru</a:t>
            </a:r>
          </a:p>
          <a:p>
            <a:r>
              <a:rPr lang="cs-CZ" b="1" dirty="0" smtClean="0">
                <a:hlinkClick r:id="rId6" tooltip="IEEE 1044 (stránka neexistuje)"/>
              </a:rPr>
              <a:t>IEEE 1044</a:t>
            </a:r>
            <a:r>
              <a:rPr lang="cs-CZ" dirty="0" smtClean="0"/>
              <a:t>, norma pro klasifikaci softwarových anomálií</a:t>
            </a:r>
          </a:p>
          <a:p>
            <a:r>
              <a:rPr lang="cs-CZ" b="1" dirty="0" smtClean="0">
                <a:hlinkClick r:id="rId7" tooltip="IEEE 1044-1 (stránka neexistuje)"/>
              </a:rPr>
              <a:t>IEEE 1044-1</a:t>
            </a:r>
            <a:r>
              <a:rPr lang="cs-CZ" dirty="0" smtClean="0"/>
              <a:t>, návod pro klasifikaci softwarových anomálií</a:t>
            </a:r>
          </a:p>
          <a:p>
            <a:r>
              <a:rPr lang="cs-CZ" b="1" dirty="0" smtClean="0">
                <a:hlinkClick r:id="rId8" tooltip="IEEE 830 (stránka neexistuje)"/>
              </a:rPr>
              <a:t>IEEE 830</a:t>
            </a:r>
            <a:r>
              <a:rPr lang="cs-CZ" dirty="0" smtClean="0"/>
              <a:t>, postup pro tvorbu dokumentu specifikace systémových požadavků</a:t>
            </a:r>
          </a:p>
          <a:p>
            <a:r>
              <a:rPr lang="cs-CZ" b="1" dirty="0" smtClean="0">
                <a:hlinkClick r:id="rId9" tooltip="IEEE 730 (stránka neexistuje)"/>
              </a:rPr>
              <a:t>IEEE 730</a:t>
            </a:r>
            <a:r>
              <a:rPr lang="cs-CZ" dirty="0" smtClean="0"/>
              <a:t>, norma pro plány zajištění kvality softwaru</a:t>
            </a:r>
          </a:p>
          <a:p>
            <a:r>
              <a:rPr lang="cs-CZ" b="1" dirty="0" smtClean="0">
                <a:hlinkClick r:id="rId10" tooltip="IEEE 1061 (stránka neexistuje)"/>
              </a:rPr>
              <a:t>IEEE 1061</a:t>
            </a:r>
            <a:r>
              <a:rPr lang="cs-CZ" dirty="0" smtClean="0"/>
              <a:t>, norma pro softwarové metriky kvality a metodologii</a:t>
            </a:r>
          </a:p>
          <a:p>
            <a:r>
              <a:rPr lang="cs-CZ" b="1" dirty="0" smtClean="0">
                <a:hlinkClick r:id="rId11" tooltip="IEEE 12207 (stránka neexistuje)"/>
              </a:rPr>
              <a:t>IEEE 12207</a:t>
            </a:r>
            <a:r>
              <a:rPr lang="cs-CZ" dirty="0" smtClean="0"/>
              <a:t>, norma pro životní cyklus software a životní cyklus dat</a:t>
            </a:r>
          </a:p>
          <a:p>
            <a:r>
              <a:rPr lang="cs-CZ" b="1" dirty="0" smtClean="0">
                <a:hlinkClick r:id="rId12" tooltip="BS 7925-1 (stránka neexistuje)"/>
              </a:rPr>
              <a:t>BS 7925-1</a:t>
            </a:r>
            <a:r>
              <a:rPr lang="cs-CZ" dirty="0" smtClean="0"/>
              <a:t>, slovník pojmů používaných v oboru testování softwaru</a:t>
            </a:r>
          </a:p>
          <a:p>
            <a:r>
              <a:rPr lang="cs-CZ" b="1" dirty="0" smtClean="0">
                <a:hlinkClick r:id="rId13" tooltip="BS 7925-2 (stránka neexistuje)"/>
              </a:rPr>
              <a:t>BS 7925-2</a:t>
            </a:r>
            <a:r>
              <a:rPr lang="cs-CZ" dirty="0" smtClean="0"/>
              <a:t>, norma pro testování softwarových komponent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IEEE/EIA 12207 </a:t>
            </a:r>
          </a:p>
          <a:p>
            <a:pPr lvl="1"/>
            <a:r>
              <a:rPr lang="cs-CZ" dirty="0" smtClean="0"/>
              <a:t>Standard životních cyklů software </a:t>
            </a:r>
          </a:p>
          <a:p>
            <a:pPr lvl="1"/>
            <a:r>
              <a:rPr lang="cs-CZ" dirty="0" smtClean="0"/>
              <a:t>Vychází z </a:t>
            </a:r>
            <a:r>
              <a:rPr lang="cs-CZ" dirty="0" err="1" smtClean="0"/>
              <a:t>Military</a:t>
            </a:r>
            <a:r>
              <a:rPr lang="cs-CZ" dirty="0" smtClean="0"/>
              <a:t>-Standard-498 </a:t>
            </a:r>
          </a:p>
          <a:p>
            <a:pPr lvl="2"/>
            <a:r>
              <a:rPr lang="cs-CZ" dirty="0" smtClean="0"/>
              <a:t>Vyvinulo Ministerstvo obrany USA </a:t>
            </a:r>
          </a:p>
          <a:p>
            <a:pPr lvl="1"/>
            <a:r>
              <a:rPr lang="cs-CZ" dirty="0" smtClean="0"/>
              <a:t>Procesy </a:t>
            </a:r>
          </a:p>
          <a:p>
            <a:pPr lvl="2"/>
            <a:r>
              <a:rPr lang="cs-CZ" dirty="0" smtClean="0"/>
              <a:t>Primární procesy (požadavky, plán, vývoj, údržba)</a:t>
            </a:r>
          </a:p>
          <a:p>
            <a:pPr lvl="2"/>
            <a:r>
              <a:rPr lang="cs-CZ" dirty="0" smtClean="0"/>
              <a:t>Procesy podpory (konfigurační management, dokumentace, řešení problémů, verifikace, validace)</a:t>
            </a:r>
          </a:p>
          <a:p>
            <a:pPr lvl="2"/>
            <a:r>
              <a:rPr lang="cs-CZ" dirty="0" smtClean="0"/>
              <a:t>Organizační procesy (management, zlepšování, trénink)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err="1" smtClean="0"/>
              <a:t>Abbot</a:t>
            </a:r>
            <a:r>
              <a:rPr lang="cs-CZ" dirty="0" smtClean="0"/>
              <a:t> http://abbot.sourceforge.net </a:t>
            </a:r>
          </a:p>
          <a:p>
            <a:pPr>
              <a:buNone/>
            </a:pPr>
            <a:r>
              <a:rPr lang="cs-CZ" dirty="0" err="1" smtClean="0"/>
              <a:t>Eggplant</a:t>
            </a:r>
            <a:r>
              <a:rPr lang="cs-CZ" dirty="0" smtClean="0"/>
              <a:t> http://www.</a:t>
            </a:r>
            <a:r>
              <a:rPr lang="cs-CZ" dirty="0" err="1" smtClean="0"/>
              <a:t>redstonesoftware.com</a:t>
            </a:r>
            <a:r>
              <a:rPr lang="cs-CZ" dirty="0" smtClean="0"/>
              <a:t>/ </a:t>
            </a:r>
          </a:p>
          <a:p>
            <a:pPr>
              <a:buNone/>
            </a:pPr>
            <a:r>
              <a:rPr lang="cs-CZ" dirty="0" smtClean="0"/>
              <a:t>FEST http://code.google.com/p/fest/ </a:t>
            </a:r>
          </a:p>
          <a:p>
            <a:pPr>
              <a:buNone/>
            </a:pPr>
            <a:r>
              <a:rPr lang="cs-CZ" dirty="0" err="1" smtClean="0"/>
              <a:t>froglogic</a:t>
            </a:r>
            <a:r>
              <a:rPr lang="cs-CZ" dirty="0" smtClean="0"/>
              <a:t> http://www.</a:t>
            </a:r>
            <a:r>
              <a:rPr lang="cs-CZ" dirty="0" err="1" smtClean="0"/>
              <a:t>froglogic.com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GUIdancer</a:t>
            </a:r>
            <a:r>
              <a:rPr lang="cs-CZ" dirty="0" smtClean="0"/>
              <a:t> http://www.</a:t>
            </a:r>
            <a:r>
              <a:rPr lang="cs-CZ" dirty="0" err="1" smtClean="0"/>
              <a:t>bredex.de</a:t>
            </a:r>
            <a:r>
              <a:rPr lang="cs-CZ" dirty="0" smtClean="0"/>
              <a:t>/</a:t>
            </a:r>
            <a:r>
              <a:rPr lang="cs-CZ" dirty="0" err="1" smtClean="0"/>
              <a:t>en</a:t>
            </a:r>
            <a:r>
              <a:rPr lang="cs-CZ" dirty="0" smtClean="0"/>
              <a:t>/</a:t>
            </a:r>
            <a:r>
              <a:rPr lang="cs-CZ" dirty="0" err="1" smtClean="0"/>
              <a:t>guidancer</a:t>
            </a:r>
            <a:r>
              <a:rPr lang="cs-CZ" dirty="0" smtClean="0"/>
              <a:t>/ </a:t>
            </a:r>
          </a:p>
          <a:p>
            <a:pPr>
              <a:buNone/>
            </a:pPr>
            <a:r>
              <a:rPr lang="cs-CZ" dirty="0" smtClean="0"/>
              <a:t>IBM Tester http://www.</a:t>
            </a:r>
            <a:r>
              <a:rPr lang="cs-CZ" dirty="0" err="1" smtClean="0"/>
              <a:t>ibm.com</a:t>
            </a:r>
            <a:r>
              <a:rPr lang="cs-CZ" dirty="0" smtClean="0"/>
              <a:t>/software/</a:t>
            </a:r>
            <a:r>
              <a:rPr lang="cs-CZ" dirty="0" err="1" smtClean="0"/>
              <a:t>awdtools</a:t>
            </a:r>
            <a:r>
              <a:rPr lang="cs-CZ" dirty="0" smtClean="0"/>
              <a:t>/tester/</a:t>
            </a:r>
            <a:r>
              <a:rPr lang="cs-CZ" dirty="0" err="1" smtClean="0"/>
              <a:t>functional</a:t>
            </a:r>
            <a:r>
              <a:rPr lang="cs-CZ" dirty="0" smtClean="0"/>
              <a:t>/ </a:t>
            </a:r>
          </a:p>
          <a:p>
            <a:pPr>
              <a:buNone/>
            </a:pPr>
            <a:r>
              <a:rPr lang="cs-CZ" dirty="0" err="1" smtClean="0"/>
              <a:t>JFCUnit</a:t>
            </a:r>
            <a:r>
              <a:rPr lang="cs-CZ" dirty="0" smtClean="0"/>
              <a:t> http://jfcunit.sourceforge.net </a:t>
            </a:r>
          </a:p>
          <a:p>
            <a:pPr>
              <a:buNone/>
            </a:pPr>
            <a:r>
              <a:rPr lang="cs-CZ" dirty="0" err="1" smtClean="0"/>
              <a:t>Jacareto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ph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ludwigsburg.de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mathematik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personal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spannagel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jacareto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jDiffChaser</a:t>
            </a:r>
            <a:r>
              <a:rPr lang="cs-CZ" dirty="0" smtClean="0"/>
              <a:t> http://jdiffchaser.sourceforge.net </a:t>
            </a:r>
          </a:p>
          <a:p>
            <a:pPr>
              <a:buNone/>
            </a:pPr>
            <a:r>
              <a:rPr lang="cs-CZ" dirty="0" err="1" smtClean="0"/>
              <a:t>Jemmy</a:t>
            </a:r>
            <a:r>
              <a:rPr lang="cs-CZ" dirty="0" smtClean="0"/>
              <a:t> http://jemmy.netbeans.org </a:t>
            </a:r>
          </a:p>
          <a:p>
            <a:pPr>
              <a:buNone/>
            </a:pPr>
            <a:r>
              <a:rPr lang="cs-CZ" dirty="0" err="1" smtClean="0"/>
              <a:t>Marathon</a:t>
            </a:r>
            <a:r>
              <a:rPr lang="cs-CZ" dirty="0" smtClean="0"/>
              <a:t> http://marathonman.sourceforge.net </a:t>
            </a:r>
          </a:p>
          <a:p>
            <a:pPr>
              <a:buNone/>
            </a:pPr>
            <a:r>
              <a:rPr lang="cs-CZ" dirty="0" err="1" smtClean="0"/>
              <a:t>Pounder</a:t>
            </a:r>
            <a:r>
              <a:rPr lang="cs-CZ" dirty="0" smtClean="0"/>
              <a:t> http://pounder.sourceforge.net </a:t>
            </a:r>
          </a:p>
          <a:p>
            <a:pPr>
              <a:buNone/>
            </a:pPr>
            <a:r>
              <a:rPr lang="cs-CZ" dirty="0" err="1" smtClean="0"/>
              <a:t>qftest</a:t>
            </a:r>
            <a:r>
              <a:rPr lang="cs-CZ" dirty="0" smtClean="0"/>
              <a:t> http://www.</a:t>
            </a:r>
            <a:r>
              <a:rPr lang="cs-CZ" dirty="0" err="1" smtClean="0"/>
              <a:t>qfs.de</a:t>
            </a:r>
            <a:r>
              <a:rPr lang="cs-CZ" dirty="0" smtClean="0"/>
              <a:t>/</a:t>
            </a:r>
            <a:r>
              <a:rPr lang="cs-CZ" dirty="0" err="1" smtClean="0"/>
              <a:t>en</a:t>
            </a:r>
            <a:r>
              <a:rPr lang="cs-CZ" dirty="0" smtClean="0"/>
              <a:t>/</a:t>
            </a:r>
            <a:r>
              <a:rPr lang="cs-CZ" dirty="0" err="1" smtClean="0"/>
              <a:t>qftestJUI</a:t>
            </a:r>
            <a:r>
              <a:rPr lang="cs-CZ" dirty="0" smtClean="0"/>
              <a:t>/index.</a:t>
            </a:r>
            <a:r>
              <a:rPr lang="cs-CZ" dirty="0" err="1" smtClean="0"/>
              <a:t>html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je testování důležité?</a:t>
            </a:r>
          </a:p>
          <a:p>
            <a:r>
              <a:rPr lang="cs-CZ" dirty="0" smtClean="0"/>
              <a:t>Typy testů</a:t>
            </a:r>
          </a:p>
          <a:p>
            <a:r>
              <a:rPr lang="cs-CZ" dirty="0" smtClean="0"/>
              <a:t>Automatizace testování</a:t>
            </a:r>
          </a:p>
          <a:p>
            <a:r>
              <a:rPr lang="cs-CZ" dirty="0" smtClean="0"/>
              <a:t>Alfa a beta testy</a:t>
            </a:r>
          </a:p>
          <a:p>
            <a:r>
              <a:rPr lang="cs-CZ" dirty="0" smtClean="0"/>
              <a:t>Unit testy</a:t>
            </a:r>
          </a:p>
          <a:p>
            <a:r>
              <a:rPr lang="cs-CZ" dirty="0" smtClean="0"/>
              <a:t>Normy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 chyb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Y2K – problém přechodu přes rok 2000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 smtClean="0"/>
              <a:t>nefugnoval</a:t>
            </a:r>
            <a:r>
              <a:rPr lang="cs-CZ" dirty="0" smtClean="0"/>
              <a:t> </a:t>
            </a:r>
            <a:r>
              <a:rPr lang="cs-CZ" dirty="0" smtClean="0"/>
              <a:t>přenos NFT v síti </a:t>
            </a:r>
            <a:r>
              <a:rPr lang="cs-CZ" dirty="0" err="1" smtClean="0"/>
              <a:t>Decnet</a:t>
            </a:r>
            <a:endParaRPr lang="cs-CZ" dirty="0" smtClean="0"/>
          </a:p>
          <a:p>
            <a:pPr lvl="1"/>
            <a:r>
              <a:rPr lang="cs-CZ" dirty="0" smtClean="0"/>
              <a:t>Programy v </a:t>
            </a:r>
            <a:r>
              <a:rPr lang="cs-CZ" dirty="0" err="1" smtClean="0"/>
              <a:t>COBOLu</a:t>
            </a:r>
            <a:endParaRPr lang="cs-CZ" dirty="0" smtClean="0"/>
          </a:p>
          <a:p>
            <a:r>
              <a:rPr lang="cs-CZ" dirty="0" smtClean="0"/>
              <a:t>Mars (dva týmy – jeden používal anglické a druhý metrické jednotky)</a:t>
            </a:r>
          </a:p>
          <a:p>
            <a:r>
              <a:rPr lang="cs-CZ" dirty="0" smtClean="0"/>
              <a:t>Přistávací modul na Marsu (1999) – kontrola bitu indikujícího vysunutí přistávací nohy</a:t>
            </a:r>
          </a:p>
          <a:p>
            <a:r>
              <a:rPr lang="cs-CZ" dirty="0" smtClean="0"/>
              <a:t>Obranný raketový systém Patriot, 1991 – chyba v časování systémových hodin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7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„Paradox pesticidů“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Hmyz si časem na pesticidy zvykne a přestane být huben</a:t>
            </a:r>
          </a:p>
          <a:p>
            <a:r>
              <a:rPr lang="cs-CZ" dirty="0" smtClean="0"/>
              <a:t>Stejný software testují stejní lidé – přestanou nacházet chyby, přestože tam jsou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BLACK BOX – WHITE BOX</a:t>
            </a:r>
          </a:p>
          <a:p>
            <a:r>
              <a:rPr lang="cs-CZ" dirty="0" smtClean="0"/>
              <a:t>STATICKÉ - DYNAMICKÉ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specifikace -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Obsahuje kvantifikátory </a:t>
            </a:r>
            <a:r>
              <a:rPr lang="cs-CZ" dirty="0" smtClean="0">
                <a:solidFill>
                  <a:srgbClr val="0070C0"/>
                </a:solidFill>
              </a:rPr>
              <a:t>vždy, nikdy, každý, žádný, všichni… </a:t>
            </a:r>
          </a:p>
          <a:p>
            <a:r>
              <a:rPr lang="cs-CZ" dirty="0" smtClean="0"/>
              <a:t>Snaha někam dotlačit – </a:t>
            </a:r>
            <a:r>
              <a:rPr lang="cs-CZ" dirty="0" smtClean="0">
                <a:solidFill>
                  <a:srgbClr val="0070C0"/>
                </a:solidFill>
              </a:rPr>
              <a:t>je nabíledni, určitě, evidentně</a:t>
            </a:r>
            <a:r>
              <a:rPr lang="cs-CZ" dirty="0" smtClean="0"/>
              <a:t>… </a:t>
            </a:r>
          </a:p>
          <a:p>
            <a:r>
              <a:rPr lang="pl-PL" dirty="0" smtClean="0"/>
              <a:t>Seznam není úplný – </a:t>
            </a:r>
            <a:r>
              <a:rPr lang="pl-PL" dirty="0" smtClean="0">
                <a:solidFill>
                  <a:srgbClr val="0070C0"/>
                </a:solidFill>
              </a:rPr>
              <a:t>a tak dále, například</a:t>
            </a:r>
            <a:r>
              <a:rPr lang="pl-PL" dirty="0" smtClean="0"/>
              <a:t>… </a:t>
            </a:r>
          </a:p>
          <a:p>
            <a:r>
              <a:rPr lang="cs-CZ" dirty="0" smtClean="0"/>
              <a:t>Vágní specifikace – </a:t>
            </a:r>
            <a:r>
              <a:rPr lang="cs-CZ" dirty="0" smtClean="0">
                <a:solidFill>
                  <a:srgbClr val="0070C0"/>
                </a:solidFill>
              </a:rPr>
              <a:t>někdy, něco, obvykle, zpravidla, většinou… </a:t>
            </a:r>
          </a:p>
          <a:p>
            <a:r>
              <a:rPr lang="cs-CZ" dirty="0" smtClean="0"/>
              <a:t>Nejednoznačné kvantifikátory - </a:t>
            </a:r>
            <a:r>
              <a:rPr lang="cs-CZ" dirty="0" smtClean="0">
                <a:solidFill>
                  <a:srgbClr val="0070C0"/>
                </a:solidFill>
              </a:rPr>
              <a:t>dobrý, laciný, malý, stabilní </a:t>
            </a:r>
          </a:p>
          <a:p>
            <a:r>
              <a:rPr lang="en-US" dirty="0" smtClean="0"/>
              <a:t>If </a:t>
            </a:r>
            <a:r>
              <a:rPr lang="cs-CZ" dirty="0" smtClean="0"/>
              <a:t>- </a:t>
            </a:r>
            <a:r>
              <a:rPr lang="en-US" dirty="0" err="1" smtClean="0"/>
              <a:t>rozhodování</a:t>
            </a:r>
            <a:r>
              <a:rPr lang="en-US" dirty="0" smtClean="0"/>
              <a:t> </a:t>
            </a:r>
            <a:r>
              <a:rPr lang="en-US" dirty="0" smtClean="0"/>
              <a:t>bez </a:t>
            </a:r>
            <a:r>
              <a:rPr lang="en-US" dirty="0" err="1" smtClean="0"/>
              <a:t>specifikace</a:t>
            </a:r>
            <a:r>
              <a:rPr lang="en-US" dirty="0" smtClean="0"/>
              <a:t> </a:t>
            </a:r>
            <a:r>
              <a:rPr lang="en-US" i="1" dirty="0" smtClean="0"/>
              <a:t>else</a:t>
            </a:r>
            <a:r>
              <a:rPr lang="en-US" dirty="0" smtClean="0"/>
              <a:t> </a:t>
            </a:r>
            <a:r>
              <a:rPr lang="en-US" dirty="0" err="1" smtClean="0"/>
              <a:t>větve</a:t>
            </a:r>
            <a:r>
              <a:rPr lang="en-US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19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Dynamické testování BLACK BOX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Test-to-</a:t>
            </a:r>
            <a:r>
              <a:rPr lang="cs-CZ" dirty="0" err="1" smtClean="0"/>
              <a:t>pass</a:t>
            </a:r>
            <a:endParaRPr lang="cs-CZ" dirty="0" smtClean="0"/>
          </a:p>
          <a:p>
            <a:r>
              <a:rPr lang="cs-CZ" dirty="0" smtClean="0"/>
              <a:t>Test-to-</a:t>
            </a:r>
            <a:r>
              <a:rPr lang="cs-CZ" dirty="0" err="1" smtClean="0"/>
              <a:t>fail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Grey</a:t>
            </a:r>
            <a:r>
              <a:rPr lang="cs-CZ" dirty="0" smtClean="0"/>
              <a:t> Box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Translucent</a:t>
            </a:r>
            <a:r>
              <a:rPr lang="cs-CZ" dirty="0" smtClean="0"/>
              <a:t> box</a:t>
            </a:r>
          </a:p>
          <a:p>
            <a:r>
              <a:rPr lang="cs-CZ" dirty="0" smtClean="0"/>
              <a:t>Omezená znalost interních datových a programových struktur za účelem navrhnutí vhodných testovacích scénářů, které se realizují na úrovni </a:t>
            </a:r>
            <a:r>
              <a:rPr lang="cs-CZ" dirty="0" err="1" smtClean="0"/>
              <a:t>black</a:t>
            </a:r>
            <a:r>
              <a:rPr lang="cs-CZ" dirty="0" smtClean="0"/>
              <a:t> box.</a:t>
            </a:r>
          </a:p>
          <a:p>
            <a:r>
              <a:rPr lang="cs-CZ" dirty="0" smtClean="0"/>
              <a:t>Např. testy interface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1035</Words>
  <Application>Microsoft Office PowerPoint</Application>
  <PresentationFormat>Předvádění na obrazovce (4:3)</PresentationFormat>
  <Paragraphs>234</Paragraphs>
  <Slides>35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sady Office</vt:lpstr>
      <vt:lpstr>ANALÝZA A PROJEKTOVÁNÍ SYSTÉMŮ Testování SW</vt:lpstr>
      <vt:lpstr>Literatura</vt:lpstr>
      <vt:lpstr>Příklad chyby – Intel Pentium, 1994</vt:lpstr>
      <vt:lpstr>Další příklady chyb</vt:lpstr>
      <vt:lpstr>„Paradox pesticidů“</vt:lpstr>
      <vt:lpstr>Typy testů</vt:lpstr>
      <vt:lpstr>Testy specifikace - chyby</vt:lpstr>
      <vt:lpstr>Dynamické testování BLACK BOX</vt:lpstr>
      <vt:lpstr>Grey Box</vt:lpstr>
      <vt:lpstr>Testování vstupů</vt:lpstr>
      <vt:lpstr>Test stavů – logiky aplikace</vt:lpstr>
      <vt:lpstr>Testování konfigurace</vt:lpstr>
      <vt:lpstr>Testování kompatibility</vt:lpstr>
      <vt:lpstr>Unit testy</vt:lpstr>
      <vt:lpstr>Unit testy</vt:lpstr>
      <vt:lpstr>Unit testy – příklad testu v Javě</vt:lpstr>
      <vt:lpstr>Kód pro příklad</vt:lpstr>
      <vt:lpstr>Testování multilanguage podpory</vt:lpstr>
      <vt:lpstr>Multilanguage - formátování</vt:lpstr>
      <vt:lpstr>Test použitelnosti</vt:lpstr>
      <vt:lpstr>Další typy testů</vt:lpstr>
      <vt:lpstr>Automatizace testování</vt:lpstr>
      <vt:lpstr>Plánování testovacích  případů (Test Case)</vt:lpstr>
      <vt:lpstr>Životní cyklus chyby</vt:lpstr>
      <vt:lpstr>Alfa testy</vt:lpstr>
      <vt:lpstr>Beta testy</vt:lpstr>
      <vt:lpstr>Case Study</vt:lpstr>
      <vt:lpstr>Důvody neopravení chyby</vt:lpstr>
      <vt:lpstr>Pravidelné ověřování SW</vt:lpstr>
      <vt:lpstr>Certifikace - ISTQB</vt:lpstr>
      <vt:lpstr>Normy</vt:lpstr>
      <vt:lpstr>Další normy</vt:lpstr>
      <vt:lpstr>Prezentace aplikace PowerPoint</vt:lpstr>
      <vt:lpstr>Nástroje</vt:lpstr>
      <vt:lpstr>shrnutí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uzivatel</cp:lastModifiedBy>
  <cp:revision>61</cp:revision>
  <dcterms:modified xsi:type="dcterms:W3CDTF">2015-03-27T12:40:25Z</dcterms:modified>
</cp:coreProperties>
</file>